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0"/>
  </p:notesMasterIdLst>
  <p:sldIdLst>
    <p:sldId id="256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424" r:id="rId76"/>
    <p:sldId id="423" r:id="rId77"/>
    <p:sldId id="425" r:id="rId78"/>
    <p:sldId id="426" r:id="rId79"/>
    <p:sldId id="427" r:id="rId80"/>
    <p:sldId id="428" r:id="rId81"/>
    <p:sldId id="429" r:id="rId82"/>
    <p:sldId id="430" r:id="rId83"/>
    <p:sldId id="431" r:id="rId84"/>
    <p:sldId id="432" r:id="rId85"/>
    <p:sldId id="433" r:id="rId86"/>
    <p:sldId id="434" r:id="rId87"/>
    <p:sldId id="435" r:id="rId88"/>
    <p:sldId id="436" r:id="rId89"/>
    <p:sldId id="437" r:id="rId90"/>
    <p:sldId id="438" r:id="rId91"/>
    <p:sldId id="439" r:id="rId92"/>
    <p:sldId id="440" r:id="rId93"/>
    <p:sldId id="441" r:id="rId94"/>
    <p:sldId id="442" r:id="rId95"/>
    <p:sldId id="443" r:id="rId96"/>
    <p:sldId id="444" r:id="rId97"/>
    <p:sldId id="445" r:id="rId98"/>
    <p:sldId id="446" r:id="rId9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5FB"/>
    <a:srgbClr val="E9D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>
      <p:cViewPr varScale="1">
        <p:scale>
          <a:sx n="114" d="100"/>
          <a:sy n="114" d="100"/>
        </p:scale>
        <p:origin x="25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2:59.1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0 115,'367'18,"-38"5,-192-15,24 3,-33-1,192-8,-146-5,624 3,-745-3,98-18,-94 11,80-3,-83 11,1-1,96-20,-85 13,0 2,1 4,113 7,-46 0,213-20,119 9,-266 11,2942-3,-2966-16,-113 8,-21 4,202-15,-89 8,-16 0,558 10,-335 2,-306 2,95 17,16 1,-47-16,119 10,-116-1,158-1,-91-1,-24-1,350-12,-287-22,31 1,-198 22,-19 1,-1-2,85-12,-81 6,1 3,0 1,60 5,-23 0,738-2,-676 12,-7 0,384-11,-243-2,-137 12,8 1,-132-13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2.53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48,'527'2,"568"-4,-712-9,150-1,1378 12,-1632 12,19 0,953-13,-1115-10,-12-1,-74 11,297-15,103 8,-256 11,1893-3,-1622 23,36 0,-375-23,-14 2,149-19,-145 7,204 8,-157 5,45-4,173 3,-338 1,-16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4.3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25,'410'-17,"71"9,-279 11,-67-3,-116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2:59.1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0 115,'367'18,"-38"5,-192-15,24 3,-33-1,192-8,-146-5,624 3,-745-3,98-18,-94 11,80-3,-83 11,1-1,96-20,-85 13,0 2,1 4,113 7,-46 0,213-20,119 9,-266 11,2942-3,-2966-16,-113 8,-21 4,202-15,-89 8,-16 0,558 10,-335 2,-306 2,95 17,16 1,-47-16,119 10,-116-1,158-1,-91-1,-24-1,350-12,-287-22,31 1,-198 22,-19 1,-1-2,85-12,-81 6,1 3,0 1,60 5,-23 0,738-2,-676 12,-7 0,384-11,-243-2,-137 12,8 1,-132-13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2.53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48,'527'2,"568"-4,-712-9,150-1,1378 12,-1632 12,19 0,953-13,-1115-10,-12-1,-74 11,297-15,103 8,-256 11,1893-3,-1622 23,36 0,-375-23,-14 2,149-19,-145 7,204 8,-157 5,45-4,173 3,-338 1,-16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4.3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25,'410'-17,"71"9,-279 11,-67-3,-116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42:44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1,'5127'0,"-5107"0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17:55:37.79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26,'270'-2,"286"5,-402 7,96 3,-66-2,2 1,1930-14,-1126 3,-749-16,-135 6,-20-2,-48 6,53-2,159-9,-131 8,141 8,-97 3,145-5,335 5,-583 2,60 12,-67-7,104 4,-30-3,-5-1,229-12,130 4,-246 21,-137-11,104 0,17-2,7 1,-208-11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9:11:44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1910 24575,'1'-2'0,"-1"0"0,1 0 0,-1 0 0,1 0 0,0 0 0,0 0 0,0 0 0,0 0 0,0 1 0,0-1 0,1 0 0,-1 1 0,1-1 0,-1 1 0,1-1 0,-1 1 0,1 0 0,0-1 0,3-1 0,39-19 0,-40 20 0,113-43 0,143-35 0,-228 71 0,74-22 0,116-52 0,-57 20 0,-88 36 0,79-41 0,129-55 0,-106 49 0,72-15 0,1-1 0,-197 69 0,105-26 0,-7 4 0,109-53 0,349-181 0,-514 230 0,-43 22 0,71-45 0,28-31 0,-91 64 0,-45 29 0,-1-1 0,0-1 0,0-1 0,-1 0 0,0-1 0,23-26 0,9-5 0,-39 37 0,0-1 0,0 0 0,0 0 0,-1-1 0,8-10 0,-14 15 0,1 0 0,0 1 0,0-1 0,0 1 0,0 0 0,0-1 0,0 1 0,1 0 0,-1 0 0,1 1 0,-1-1 0,1 0 0,0 1 0,5-3 0,-8 4 0,1 0 0,-1 0 0,1 0 0,-1 0 0,1 0 0,-1 0 0,1 0 0,-1 0 0,1 1 0,-1-1 0,1 0 0,-1 0 0,0 0 0,1 0 0,-1 1 0,1-1 0,-1 0 0,0 0 0,1 1 0,-1-1 0,1 0 0,-1 1 0,0-1 0,1 0 0,-1 1 0,0-1 0,0 1 0,1-1 0,-1 0 0,0 1 0,0 0 0,0 30 0,-40 115 0,-2 11 0,1-6 0,37-139 0,2-6 0,0-9 0,0-18 0,4-31 0,18-39 0,57-157 0,-73 239 0,18-57 0,-21 60 0,1 1 0,-1-1 0,0 0 0,-1 0 0,1 1 0,-1-1 0,0 0 0,-2-11 0,1 14 0,0 1 0,0 0 0,0 0 0,-1 0 0,1 0 0,-1 1 0,1-1 0,-1 0 0,0 1 0,1-1 0,-1 1 0,0-1 0,0 1 0,0 0 0,0 0 0,-1 0 0,1 0 0,0 0 0,0 0 0,0 1 0,-1-1 0,1 1 0,0 0 0,-1-1 0,-3 1 0,-72 2 0,56 0 0,-34 2 0,-83 19 0,54-8 0,21-10 0,-109-5 0,142-1 0,557 1 0,-504-1 0,-19 1 0,0-1 0,-1 1 0,1 0 0,0 0 0,-1 0 0,1 0 0,-1 1 0,1-1 0,0 1 0,-1-1 0,5 3 0,-6-2 0,1 1 0,-1-1 0,0 1 0,0 0 0,0-1 0,0 1 0,0 0 0,0-1 0,0 1 0,-1 0 0,1 0 0,-1 0 0,1 0 0,-1 0 0,0 0 0,0 0 0,0 0 0,0 0 0,0 0 0,-1 3 0,-3 612 0,-16-706 0,19-97 0,-1-19 0,2 203 0,-1 0 0,1-1 0,-1 1 0,0-1 0,0 1 0,0 0 0,0 0 0,0-1 0,0 1 0,-1 0 0,1 0 0,-1 0 0,1 0 0,-1 1 0,0-1 0,1 0 0,-1 1 0,0-1 0,0 1 0,-1 0 0,1-1 0,0 1 0,0 0 0,0 0 0,-1 1 0,1-1 0,-1 0 0,1 1 0,0-1 0,-5 1 0,-10-2 0,0 2 0,0 0 0,-27 3 0,13-1 0,-13 0 0,-162-3 0,195-1 0,0-1 0,0 0 0,0 0 0,1-1 0,-1 0 0,1-1 0,0 0 0,-14-10 0,-23-12 0,46 27 0,1 0 0,-1 0 0,1 0 0,-1 0 0,1 0 0,-1 0 0,0 0 0,1 0 0,-1-1 0,1 1 0,-1 0 0,1 0 0,-1-1 0,1 1 0,-1 0 0,1-1 0,0 1 0,-1 0 0,1-1 0,-1 1 0,1-1 0,0 1 0,-1-1 0,1 1 0,0-1 0,0 1 0,-1-1 0,1 1 0,0-1 0,0 1 0,0-1 0,0 0 0,0 1 0,0-1 0,-1 0 0,23-5 0,47 4 0,-62 2 0,124-1 0,106 4 0,-233-2 0,-1-1 0,1 1 0,-1 0 0,1 0 0,-1 0 0,0 1 0,1-1 0,-1 1 0,0 0 0,0 0 0,0 0 0,0 0 0,-1 0 0,1 1 0,0-1 0,-1 1 0,0 0 0,1 0 0,-1-1 0,-1 1 0,1 1 0,0-1 0,-1 0 0,3 6 0,1 9 0,0 0 0,-1 0 0,4 33 0,1 4 0,-2-16-9,-2 0 0,-2 0 0,-1 0 0,-5 63 0,1-10-1311,2-73-5506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3/1/2023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3/1/2023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3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5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8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93060" y="29718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Growth Rates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https://www.cs.montana.edu/pearsall/classes/spring2023/132/main.html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FBB9C-E24D-3808-E2F6-648CFB44AAC2}"/>
              </a:ext>
            </a:extLst>
          </p:cNvPr>
          <p:cNvSpPr txBox="1"/>
          <p:nvPr/>
        </p:nvSpPr>
        <p:spPr>
          <a:xfrm>
            <a:off x="6759620" y="6511579"/>
            <a:ext cx="326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DE74A-F211-6815-2E22-6215ABB132C9}"/>
              </a:ext>
            </a:extLst>
          </p:cNvPr>
          <p:cNvSpPr txBox="1"/>
          <p:nvPr/>
        </p:nvSpPr>
        <p:spPr>
          <a:xfrm>
            <a:off x="5943600" y="2828290"/>
            <a:ext cx="57177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much kitchen </a:t>
            </a:r>
            <a:r>
              <a:rPr lang="en-US" sz="2800" b="1" dirty="0"/>
              <a:t>space</a:t>
            </a:r>
            <a:r>
              <a:rPr lang="en-US" sz="2800" dirty="0"/>
              <a:t> is needed to make the cake?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if the cake needed is really big?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B3543-EC4B-625B-4596-11464559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27" y="2756610"/>
            <a:ext cx="5017573" cy="29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3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438400" y="381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 Analysis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51CC0-4CB7-DB97-79AC-3745EE3D1575}"/>
              </a:ext>
            </a:extLst>
          </p:cNvPr>
          <p:cNvSpPr txBox="1"/>
          <p:nvPr/>
        </p:nvSpPr>
        <p:spPr>
          <a:xfrm>
            <a:off x="234043" y="2397948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Performance &amp; Efficiency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Running time of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Space needed to run the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A795D-CA08-7AD8-F938-243688DFD12B}"/>
              </a:ext>
            </a:extLst>
          </p:cNvPr>
          <p:cNvSpPr txBox="1"/>
          <p:nvPr/>
        </p:nvSpPr>
        <p:spPr>
          <a:xfrm>
            <a:off x="7255346" y="2235468"/>
            <a:ext cx="46265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Algorithm 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253348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438400" y="381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 Analysis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51CC0-4CB7-DB97-79AC-3745EE3D1575}"/>
              </a:ext>
            </a:extLst>
          </p:cNvPr>
          <p:cNvSpPr txBox="1"/>
          <p:nvPr/>
        </p:nvSpPr>
        <p:spPr>
          <a:xfrm>
            <a:off x="234043" y="2397948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Performance &amp; Efficiency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Running time of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Space needed to run the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A795D-CA08-7AD8-F938-243688DFD12B}"/>
              </a:ext>
            </a:extLst>
          </p:cNvPr>
          <p:cNvSpPr txBox="1"/>
          <p:nvPr/>
        </p:nvSpPr>
        <p:spPr>
          <a:xfrm>
            <a:off x="7255346" y="2235468"/>
            <a:ext cx="46265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Algorithm 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83100E0-FB5B-F60E-9BF9-FB0AAD39D01C}"/>
              </a:ext>
            </a:extLst>
          </p:cNvPr>
          <p:cNvSpPr/>
          <p:nvPr/>
        </p:nvSpPr>
        <p:spPr>
          <a:xfrm rot="15993012">
            <a:off x="2883918" y="2881232"/>
            <a:ext cx="609600" cy="4149357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7A585-7DE9-7D24-8F74-DB2446A7DAAA}"/>
              </a:ext>
            </a:extLst>
          </p:cNvPr>
          <p:cNvSpPr txBox="1"/>
          <p:nvPr/>
        </p:nvSpPr>
        <p:spPr>
          <a:xfrm rot="21384813">
            <a:off x="1251425" y="5143651"/>
            <a:ext cx="5431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Important</a:t>
            </a:r>
            <a:r>
              <a:rPr lang="en-US" sz="2400" dirty="0"/>
              <a:t>: How well does the algorithm do as the problem gets bigger? (Scalability)</a:t>
            </a:r>
          </a:p>
        </p:txBody>
      </p:sp>
    </p:spTree>
    <p:extLst>
      <p:ext uri="{BB962C8B-B14F-4D97-AF65-F5344CB8AC3E}">
        <p14:creationId xmlns:p14="http://schemas.microsoft.com/office/powerpoint/2010/main" val="18840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38452-7BB3-04A6-BEA5-ABA01FB581A5}"/>
              </a:ext>
            </a:extLst>
          </p:cNvPr>
          <p:cNvSpPr txBox="1"/>
          <p:nvPr/>
        </p:nvSpPr>
        <p:spPr>
          <a:xfrm>
            <a:off x="696032" y="6096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485A2-6B4D-2940-DB34-C20A62F3C825}"/>
              </a:ext>
            </a:extLst>
          </p:cNvPr>
          <p:cNvSpPr txBox="1"/>
          <p:nvPr/>
        </p:nvSpPr>
        <p:spPr>
          <a:xfrm>
            <a:off x="3124200" y="2819400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this class, we will be focusing on </a:t>
            </a:r>
            <a:r>
              <a:rPr lang="en-US" b="1" i="1" dirty="0"/>
              <a:t>time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43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41F4-A8DF-BD2C-52B0-B5E30CDF7433}"/>
              </a:ext>
            </a:extLst>
          </p:cNvPr>
          <p:cNvSpPr txBox="1"/>
          <p:nvPr/>
        </p:nvSpPr>
        <p:spPr>
          <a:xfrm>
            <a:off x="914400" y="1383268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easiest way I could prove the running time of an algorithm is by starting a stopwatch when the algorithm starts, and stop when algorithm finishes</a:t>
            </a:r>
          </a:p>
        </p:txBody>
      </p:sp>
      <p:pic>
        <p:nvPicPr>
          <p:cNvPr id="7172" name="Picture 4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0FA6B7B8-A1BD-D054-0724-4C0C2E2FB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261" r="9944" b="4636"/>
          <a:stretch/>
        </p:blipFill>
        <p:spPr bwMode="auto">
          <a:xfrm>
            <a:off x="1343019" y="3589607"/>
            <a:ext cx="243840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se Up Of Hand Holding Stopwatch Isolated On White Background Stock Photo  - Download Image Now - iStock">
            <a:extLst>
              <a:ext uri="{FF2B5EF4-FFF2-40B4-BE49-F238E27FC236}">
                <a16:creationId xmlns:a16="http://schemas.microsoft.com/office/drawing/2014/main" id="{456095F7-FAF3-E66A-47DC-140C716F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8929"/>
          <a:stretch/>
        </p:blipFill>
        <p:spPr bwMode="auto">
          <a:xfrm>
            <a:off x="533400" y="2969545"/>
            <a:ext cx="1619238" cy="16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08AAA-5E1E-8833-1606-8DA964FFFE4E}"/>
              </a:ext>
            </a:extLst>
          </p:cNvPr>
          <p:cNvSpPr txBox="1"/>
          <p:nvPr/>
        </p:nvSpPr>
        <p:spPr>
          <a:xfrm>
            <a:off x="4552938" y="264287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not a very good way to accurately show the running time </a:t>
            </a:r>
            <a:r>
              <a:rPr lang="en-US" sz="2800" dirty="0">
                <a:highlight>
                  <a:srgbClr val="00FF00"/>
                </a:highlight>
              </a:rPr>
              <a:t>because …</a:t>
            </a:r>
          </a:p>
        </p:txBody>
      </p:sp>
    </p:spTree>
    <p:extLst>
      <p:ext uri="{BB962C8B-B14F-4D97-AF65-F5344CB8AC3E}">
        <p14:creationId xmlns:p14="http://schemas.microsoft.com/office/powerpoint/2010/main" val="247550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41F4-A8DF-BD2C-52B0-B5E30CDF7433}"/>
              </a:ext>
            </a:extLst>
          </p:cNvPr>
          <p:cNvSpPr txBox="1"/>
          <p:nvPr/>
        </p:nvSpPr>
        <p:spPr>
          <a:xfrm>
            <a:off x="914400" y="1383268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easiest way I could prove the running time of an algorithm is by starting a stopwatch when the algorithm starts, and stop when algorithm finishes</a:t>
            </a:r>
          </a:p>
        </p:txBody>
      </p:sp>
      <p:pic>
        <p:nvPicPr>
          <p:cNvPr id="7172" name="Picture 4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0FA6B7B8-A1BD-D054-0724-4C0C2E2FB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261" r="9944" b="4636"/>
          <a:stretch/>
        </p:blipFill>
        <p:spPr bwMode="auto">
          <a:xfrm>
            <a:off x="1343019" y="3589607"/>
            <a:ext cx="243840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se Up Of Hand Holding Stopwatch Isolated On White Background Stock Photo  - Download Image Now - iStock">
            <a:extLst>
              <a:ext uri="{FF2B5EF4-FFF2-40B4-BE49-F238E27FC236}">
                <a16:creationId xmlns:a16="http://schemas.microsoft.com/office/drawing/2014/main" id="{456095F7-FAF3-E66A-47DC-140C716F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8929"/>
          <a:stretch/>
        </p:blipFill>
        <p:spPr bwMode="auto">
          <a:xfrm>
            <a:off x="533400" y="2969545"/>
            <a:ext cx="1619238" cy="16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08AAA-5E1E-8833-1606-8DA964FFFE4E}"/>
              </a:ext>
            </a:extLst>
          </p:cNvPr>
          <p:cNvSpPr txBox="1"/>
          <p:nvPr/>
        </p:nvSpPr>
        <p:spPr>
          <a:xfrm>
            <a:off x="4552938" y="264287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not a very good way to accurately show the running time </a:t>
            </a:r>
            <a:r>
              <a:rPr lang="en-US" sz="2800" dirty="0">
                <a:highlight>
                  <a:srgbClr val="00FF00"/>
                </a:highlight>
              </a:rPr>
              <a:t>because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9305E-4323-A5CE-434B-F046A93F5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86200"/>
            <a:ext cx="3399797" cy="2404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875A7-412B-6D73-915D-069227A565EF}"/>
              </a:ext>
            </a:extLst>
          </p:cNvPr>
          <p:cNvSpPr txBox="1"/>
          <p:nvPr/>
        </p:nvSpPr>
        <p:spPr>
          <a:xfrm>
            <a:off x="8725783" y="462281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this is my computer?</a:t>
            </a:r>
          </a:p>
        </p:txBody>
      </p:sp>
    </p:spTree>
    <p:extLst>
      <p:ext uri="{BB962C8B-B14F-4D97-AF65-F5344CB8AC3E}">
        <p14:creationId xmlns:p14="http://schemas.microsoft.com/office/powerpoint/2010/main" val="369603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73753-E9CF-1B78-8D7D-217B090FE156}"/>
              </a:ext>
            </a:extLst>
          </p:cNvPr>
          <p:cNvSpPr txBox="1"/>
          <p:nvPr/>
        </p:nvSpPr>
        <p:spPr>
          <a:xfrm>
            <a:off x="762000" y="1524000"/>
            <a:ext cx="1043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The time needed to run an algorithm varies depending on the </a:t>
            </a:r>
            <a:r>
              <a:rPr lang="en-US" sz="2800" u="sng" dirty="0"/>
              <a:t>hardware of computer </a:t>
            </a:r>
            <a:r>
              <a:rPr lang="en-US" sz="2800" dirty="0"/>
              <a:t>that is running the algorithm</a:t>
            </a:r>
          </a:p>
        </p:txBody>
      </p:sp>
      <p:pic>
        <p:nvPicPr>
          <p:cNvPr id="8194" name="Picture 2" descr="Meet Gordon, the World's First Flash Supercomputer | WIRED">
            <a:extLst>
              <a:ext uri="{FF2B5EF4-FFF2-40B4-BE49-F238E27FC236}">
                <a16:creationId xmlns:a16="http://schemas.microsoft.com/office/drawing/2014/main" id="{50E4F251-4C9D-D648-E282-13784E3B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25000"/>
            <a:ext cx="2309221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4F0DF-BEE6-4047-0279-4FA4C4E5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022" y="4379894"/>
            <a:ext cx="2438400" cy="1724828"/>
          </a:xfrm>
          <a:prstGeom prst="rect">
            <a:avLst/>
          </a:prstGeom>
        </p:spPr>
      </p:pic>
      <p:pic>
        <p:nvPicPr>
          <p:cNvPr id="8196" name="Picture 4" descr="Amazon.com: Skytech Prism II Gaming PC Desktop - AMD Ryzen 9 3900X 3.8GHz,  RTX 3090 24GB, 32GB 3600mhz RGB Memory, 1TB Gen4 SSD, 360mm AIO :  Electronics">
            <a:extLst>
              <a:ext uri="{FF2B5EF4-FFF2-40B4-BE49-F238E27FC236}">
                <a16:creationId xmlns:a16="http://schemas.microsoft.com/office/drawing/2014/main" id="{948E8B1A-DA03-8CFB-B0E0-3E46EC887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37" y="2542716"/>
            <a:ext cx="173557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2005 Spiderman Laptop Learning Computer System Kids Educational LEXIBOOK  JUNIOR | eBay">
            <a:extLst>
              <a:ext uri="{FF2B5EF4-FFF2-40B4-BE49-F238E27FC236}">
                <a16:creationId xmlns:a16="http://schemas.microsoft.com/office/drawing/2014/main" id="{9F5ED668-9E33-D6A9-C47D-B52467DA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88" y="2687091"/>
            <a:ext cx="2255887" cy="225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Dell introduces XPS and Inspiron laptops with Windows 10 in new colors |  Windows Experience Blog">
            <a:extLst>
              <a:ext uri="{FF2B5EF4-FFF2-40B4-BE49-F238E27FC236}">
                <a16:creationId xmlns:a16="http://schemas.microsoft.com/office/drawing/2014/main" id="{54AC3A85-8EB8-33B2-A94B-B89240C5A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7"/>
          <a:stretch/>
        </p:blipFill>
        <p:spPr bwMode="auto">
          <a:xfrm>
            <a:off x="8590275" y="3952275"/>
            <a:ext cx="3194175" cy="21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73753-E9CF-1B78-8D7D-217B090FE156}"/>
              </a:ext>
            </a:extLst>
          </p:cNvPr>
          <p:cNvSpPr txBox="1"/>
          <p:nvPr/>
        </p:nvSpPr>
        <p:spPr>
          <a:xfrm>
            <a:off x="762000" y="1524000"/>
            <a:ext cx="1043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The time needed to run an algorithm varies depending on the </a:t>
            </a:r>
            <a:r>
              <a:rPr lang="en-US" sz="2800" u="sng" dirty="0"/>
              <a:t>hardware of computer </a:t>
            </a:r>
            <a:r>
              <a:rPr lang="en-US" sz="2800" dirty="0"/>
              <a:t>that is running the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D01A-4245-226F-F175-F34477FDFBB1}"/>
              </a:ext>
            </a:extLst>
          </p:cNvPr>
          <p:cNvSpPr txBox="1"/>
          <p:nvPr/>
        </p:nvSpPr>
        <p:spPr>
          <a:xfrm>
            <a:off x="762000" y="3312160"/>
            <a:ext cx="990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Instead of focusing on the actual time needed to run an algorithm (seconds), we will look at the </a:t>
            </a:r>
            <a:r>
              <a:rPr lang="en-US" sz="2800" b="1" dirty="0"/>
              <a:t>number of steps/instructions in the algorithm </a:t>
            </a:r>
            <a:r>
              <a:rPr lang="en-US" sz="2800" dirty="0"/>
              <a:t>that need be executed </a:t>
            </a:r>
            <a:r>
              <a:rPr lang="en-US" sz="2800" i="1" dirty="0"/>
              <a:t>as the input grows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252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B96F4-A7E0-42B9-CAA0-4382EC4FC4F3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D9AB91-A47C-4A27-ED1F-B4277E11B47F}"/>
              </a:ext>
            </a:extLst>
          </p:cNvPr>
          <p:cNvSpPr/>
          <p:nvPr/>
        </p:nvSpPr>
        <p:spPr>
          <a:xfrm>
            <a:off x="457200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732F0C-44FF-48FD-1CAC-485553BDB295}"/>
              </a:ext>
            </a:extLst>
          </p:cNvPr>
          <p:cNvSpPr/>
          <p:nvPr/>
        </p:nvSpPr>
        <p:spPr>
          <a:xfrm>
            <a:off x="457200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929A6-0B47-C954-5435-90FC73DD042E}"/>
              </a:ext>
            </a:extLst>
          </p:cNvPr>
          <p:cNvSpPr/>
          <p:nvPr/>
        </p:nvSpPr>
        <p:spPr>
          <a:xfrm>
            <a:off x="457200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5C9FA-E006-A535-D15F-CDF37E02DE13}"/>
              </a:ext>
            </a:extLst>
          </p:cNvPr>
          <p:cNvSpPr/>
          <p:nvPr/>
        </p:nvSpPr>
        <p:spPr>
          <a:xfrm>
            <a:off x="4879521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3A30C-35CD-17E6-37E4-46FC249CD7BD}"/>
              </a:ext>
            </a:extLst>
          </p:cNvPr>
          <p:cNvSpPr/>
          <p:nvPr/>
        </p:nvSpPr>
        <p:spPr>
          <a:xfrm>
            <a:off x="4879521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6181-4B97-7CBF-2EEA-7B8EC403C8A9}"/>
              </a:ext>
            </a:extLst>
          </p:cNvPr>
          <p:cNvSpPr/>
          <p:nvPr/>
        </p:nvSpPr>
        <p:spPr>
          <a:xfrm>
            <a:off x="4879521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ED500-0601-6123-C66B-92B64E3736B5}"/>
              </a:ext>
            </a:extLst>
          </p:cNvPr>
          <p:cNvSpPr txBox="1"/>
          <p:nvPr/>
        </p:nvSpPr>
        <p:spPr>
          <a:xfrm>
            <a:off x="8775300" y="2793913"/>
            <a:ext cx="274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look at 4 growth rates today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remaining two will be covered later this semester</a:t>
            </a:r>
          </a:p>
        </p:txBody>
      </p:sp>
    </p:spTree>
    <p:extLst>
      <p:ext uri="{BB962C8B-B14F-4D97-AF65-F5344CB8AC3E}">
        <p14:creationId xmlns:p14="http://schemas.microsoft.com/office/powerpoint/2010/main" val="130516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</p:spTree>
    <p:extLst>
      <p:ext uri="{BB962C8B-B14F-4D97-AF65-F5344CB8AC3E}">
        <p14:creationId xmlns:p14="http://schemas.microsoft.com/office/powerpoint/2010/main" val="252436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40D2-6EE8-F16B-EF30-4C0D630B6317}"/>
              </a:ext>
            </a:extLst>
          </p:cNvPr>
          <p:cNvSpPr txBox="1"/>
          <p:nvPr/>
        </p:nvSpPr>
        <p:spPr>
          <a:xfrm>
            <a:off x="76200" y="76200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C6692-727D-64E5-C7CB-85AAA1BD6355}"/>
              </a:ext>
            </a:extLst>
          </p:cNvPr>
          <p:cNvSpPr txBox="1"/>
          <p:nvPr/>
        </p:nvSpPr>
        <p:spPr>
          <a:xfrm>
            <a:off x="533400" y="1905000"/>
            <a:ext cx="59410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Program 2 due 3/10</a:t>
            </a:r>
          </a:p>
          <a:p>
            <a:endParaRPr lang="en-US" sz="2800" dirty="0"/>
          </a:p>
          <a:p>
            <a:r>
              <a:rPr lang="en-US" sz="2800" dirty="0"/>
              <a:t>Midterm Exam one week from today</a:t>
            </a:r>
          </a:p>
          <a:p>
            <a:endParaRPr lang="en-US" sz="2800" dirty="0"/>
          </a:p>
          <a:p>
            <a:r>
              <a:rPr lang="en-US" sz="2800" dirty="0"/>
              <a:t>No lab next week</a:t>
            </a:r>
          </a:p>
        </p:txBody>
      </p:sp>
      <p:pic>
        <p:nvPicPr>
          <p:cNvPr id="1026" name="Picture 2" descr="Daily Dose of Programming Jokes. Best programming meme compilations… | by  Sheetal | JavaScript in Plain English">
            <a:extLst>
              <a:ext uri="{FF2B5EF4-FFF2-40B4-BE49-F238E27FC236}">
                <a16:creationId xmlns:a16="http://schemas.microsoft.com/office/drawing/2014/main" id="{5AC484B0-EFCF-8AAB-9E49-3365A619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64" y="806841"/>
            <a:ext cx="5418396" cy="444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5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EBF66-C483-C353-CB79-64CB89D39BD7}"/>
              </a:ext>
            </a:extLst>
          </p:cNvPr>
          <p:cNvSpPr txBox="1"/>
          <p:nvPr/>
        </p:nvSpPr>
        <p:spPr>
          <a:xfrm>
            <a:off x="8153400" y="368590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code checks each spot in the array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14:cNvPr>
              <p14:cNvContentPartPr/>
              <p14:nvPr/>
            </p14:nvContentPartPr>
            <p14:xfrm>
              <a:off x="1444706" y="2358540"/>
              <a:ext cx="538020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706" y="2178900"/>
                <a:ext cx="5559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14:cNvPr>
              <p14:cNvContentPartPr/>
              <p14:nvPr/>
            </p14:nvContentPartPr>
            <p14:xfrm>
              <a:off x="2040866" y="2758500"/>
              <a:ext cx="446004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866" y="2578500"/>
                <a:ext cx="46396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14:cNvPr>
              <p14:cNvContentPartPr/>
              <p14:nvPr/>
            </p14:nvContentPartPr>
            <p14:xfrm>
              <a:off x="1306106" y="3133980"/>
              <a:ext cx="44928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106" y="2953980"/>
                <a:ext cx="628920" cy="3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90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EBF66-C483-C353-CB79-64CB89D39BD7}"/>
              </a:ext>
            </a:extLst>
          </p:cNvPr>
          <p:cNvSpPr txBox="1"/>
          <p:nvPr/>
        </p:nvSpPr>
        <p:spPr>
          <a:xfrm>
            <a:off x="8153400" y="368590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code checks each spot in the array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14:cNvPr>
              <p14:cNvContentPartPr/>
              <p14:nvPr/>
            </p14:nvContentPartPr>
            <p14:xfrm>
              <a:off x="1444706" y="2358540"/>
              <a:ext cx="538020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706" y="2178540"/>
                <a:ext cx="5559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14:cNvPr>
              <p14:cNvContentPartPr/>
              <p14:nvPr/>
            </p14:nvContentPartPr>
            <p14:xfrm>
              <a:off x="2040866" y="2758500"/>
              <a:ext cx="446004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866" y="2578500"/>
                <a:ext cx="46396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14:cNvPr>
              <p14:cNvContentPartPr/>
              <p14:nvPr/>
            </p14:nvContentPartPr>
            <p14:xfrm>
              <a:off x="1306106" y="3133980"/>
              <a:ext cx="44928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106" y="2953980"/>
                <a:ext cx="628920" cy="369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E53C43-9D68-0996-832A-8CBC33489C54}"/>
              </a:ext>
            </a:extLst>
          </p:cNvPr>
          <p:cNvSpPr txBox="1"/>
          <p:nvPr/>
        </p:nvSpPr>
        <p:spPr>
          <a:xfrm>
            <a:off x="441578" y="5418794"/>
            <a:ext cx="11085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look at how many times this instruction is executed as the array size grows</a:t>
            </a:r>
          </a:p>
        </p:txBody>
      </p:sp>
    </p:spTree>
    <p:extLst>
      <p:ext uri="{BB962C8B-B14F-4D97-AF65-F5344CB8AC3E}">
        <p14:creationId xmlns:p14="http://schemas.microsoft.com/office/powerpoint/2010/main" val="249401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99091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81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136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77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227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4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2750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25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109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99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3521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85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01176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0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99796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F11FF-6E5A-00D5-EF56-8345F14FE37C}"/>
              </a:ext>
            </a:extLst>
          </p:cNvPr>
          <p:cNvSpPr txBox="1"/>
          <p:nvPr/>
        </p:nvSpPr>
        <p:spPr>
          <a:xfrm>
            <a:off x="609600" y="7620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computer scientists, we write many </a:t>
            </a:r>
            <a:r>
              <a:rPr lang="en-US" sz="2400" b="1" dirty="0"/>
              <a:t>algorithms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We want to be able to describe how well our algorithms perform on a variety of inputs</a:t>
            </a:r>
          </a:p>
        </p:txBody>
      </p:sp>
    </p:spTree>
    <p:extLst>
      <p:ext uri="{BB962C8B-B14F-4D97-AF65-F5344CB8AC3E}">
        <p14:creationId xmlns:p14="http://schemas.microsoft.com/office/powerpoint/2010/main" val="387877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2528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612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85579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33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4110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033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5200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6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8F71A9-508B-BC39-799D-8B8BE9E532C4}"/>
              </a:ext>
            </a:extLst>
          </p:cNvPr>
          <p:cNvSpPr txBox="1"/>
          <p:nvPr/>
        </p:nvSpPr>
        <p:spPr>
          <a:xfrm>
            <a:off x="6629400" y="3482955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we graphed these points?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11AF9-86BE-447B-47A5-5FBE40F85B52}"/>
              </a:ext>
            </a:extLst>
          </p:cNvPr>
          <p:cNvSpPr txBox="1"/>
          <p:nvPr/>
        </p:nvSpPr>
        <p:spPr>
          <a:xfrm>
            <a:off x="6539215" y="4096958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(10,10) , (100,100),  (533,533),   (1000,100) ….</a:t>
            </a:r>
          </a:p>
        </p:txBody>
      </p:sp>
    </p:spTree>
    <p:extLst>
      <p:ext uri="{BB962C8B-B14F-4D97-AF65-F5344CB8AC3E}">
        <p14:creationId xmlns:p14="http://schemas.microsoft.com/office/powerpoint/2010/main" val="1317349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</p:spTree>
    <p:extLst>
      <p:ext uri="{BB962C8B-B14F-4D97-AF65-F5344CB8AC3E}">
        <p14:creationId xmlns:p14="http://schemas.microsoft.com/office/powerpoint/2010/main" val="4199964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C86F0-496D-7ED2-A4E8-12B4F861A761}"/>
              </a:ext>
            </a:extLst>
          </p:cNvPr>
          <p:cNvSpPr txBox="1"/>
          <p:nvPr/>
        </p:nvSpPr>
        <p:spPr>
          <a:xfrm>
            <a:off x="220412" y="1035083"/>
            <a:ext cx="581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71E6F-4D3F-F3A6-F7E2-A18B11A053BC}"/>
              </a:ext>
            </a:extLst>
          </p:cNvPr>
          <p:cNvSpPr txBox="1"/>
          <p:nvPr/>
        </p:nvSpPr>
        <p:spPr>
          <a:xfrm>
            <a:off x="284105" y="1905000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linear growth rate is a growth rate where the resource needs and the amount of data is directly proportional to each other.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859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C86F0-496D-7ED2-A4E8-12B4F861A761}"/>
              </a:ext>
            </a:extLst>
          </p:cNvPr>
          <p:cNvSpPr txBox="1"/>
          <p:nvPr/>
        </p:nvSpPr>
        <p:spPr>
          <a:xfrm>
            <a:off x="220412" y="1035083"/>
            <a:ext cx="581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71E6F-4D3F-F3A6-F7E2-A18B11A053BC}"/>
              </a:ext>
            </a:extLst>
          </p:cNvPr>
          <p:cNvSpPr txBox="1"/>
          <p:nvPr/>
        </p:nvSpPr>
        <p:spPr>
          <a:xfrm>
            <a:off x="284105" y="1905000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linear growth rate is a growth rate where the resource needs and the amount of data is directly proportional to each other.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B228B9-C666-8D8F-1288-977C1E5AFC11}"/>
                  </a:ext>
                </a:extLst>
              </p14:cNvPr>
              <p14:cNvContentPartPr/>
              <p14:nvPr/>
            </p14:nvContentPartPr>
            <p14:xfrm>
              <a:off x="9078506" y="930253"/>
              <a:ext cx="18532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B228B9-C666-8D8F-1288-977C1E5AFC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4506" y="822613"/>
                <a:ext cx="19609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D0FFFE6-4BF6-394F-E74A-5DC9E243155A}"/>
              </a:ext>
            </a:extLst>
          </p:cNvPr>
          <p:cNvSpPr txBox="1"/>
          <p:nvPr/>
        </p:nvSpPr>
        <p:spPr>
          <a:xfrm>
            <a:off x="284105" y="3328756"/>
            <a:ext cx="535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driving factor of this algorithm is the size of the array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CF582-602C-BB23-CDB4-0ACDADFC9394}"/>
              </a:ext>
            </a:extLst>
          </p:cNvPr>
          <p:cNvSpPr txBox="1"/>
          <p:nvPr/>
        </p:nvSpPr>
        <p:spPr>
          <a:xfrm>
            <a:off x="344801" y="4534019"/>
            <a:ext cx="488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N increases, the number of steps executed in this algorithm linearly increases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E174A-1FA4-B26A-45A5-9CD9AA1B7CA9}"/>
              </a:ext>
            </a:extLst>
          </p:cNvPr>
          <p:cNvSpPr txBox="1"/>
          <p:nvPr/>
        </p:nvSpPr>
        <p:spPr>
          <a:xfrm>
            <a:off x="3276600" y="5734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F(x) = N</a:t>
            </a:r>
          </a:p>
        </p:txBody>
      </p:sp>
    </p:spTree>
    <p:extLst>
      <p:ext uri="{BB962C8B-B14F-4D97-AF65-F5344CB8AC3E}">
        <p14:creationId xmlns:p14="http://schemas.microsoft.com/office/powerpoint/2010/main" val="204908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</p:spTree>
    <p:extLst>
      <p:ext uri="{BB962C8B-B14F-4D97-AF65-F5344CB8AC3E}">
        <p14:creationId xmlns:p14="http://schemas.microsoft.com/office/powerpoint/2010/main" val="1021497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C41F2-D28A-2811-2EDF-C3A813CC40B6}"/>
              </a:ext>
            </a:extLst>
          </p:cNvPr>
          <p:cNvSpPr txBox="1"/>
          <p:nvPr/>
        </p:nvSpPr>
        <p:spPr>
          <a:xfrm>
            <a:off x="762000" y="418105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DC39-F885-390F-B029-B5490CDF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4771548"/>
            <a:ext cx="824894" cy="1418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651F3-05CF-245D-5D6A-52574070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733789"/>
            <a:ext cx="830147" cy="1618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87250-8008-4E61-D58B-E177598D2B6D}"/>
              </a:ext>
            </a:extLst>
          </p:cNvPr>
          <p:cNvSpPr txBox="1"/>
          <p:nvPr/>
        </p:nvSpPr>
        <p:spPr>
          <a:xfrm>
            <a:off x="3002795" y="415043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7</a:t>
            </a:r>
          </a:p>
        </p:txBody>
      </p:sp>
    </p:spTree>
    <p:extLst>
      <p:ext uri="{BB962C8B-B14F-4D97-AF65-F5344CB8AC3E}">
        <p14:creationId xmlns:p14="http://schemas.microsoft.com/office/powerpoint/2010/main" val="102272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F11FF-6E5A-00D5-EF56-8345F14FE37C}"/>
              </a:ext>
            </a:extLst>
          </p:cNvPr>
          <p:cNvSpPr txBox="1"/>
          <p:nvPr/>
        </p:nvSpPr>
        <p:spPr>
          <a:xfrm>
            <a:off x="609600" y="7620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computer scientists, we write many </a:t>
            </a:r>
            <a:r>
              <a:rPr lang="en-US" sz="2400" b="1" dirty="0"/>
              <a:t>algorithms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We want to be able to describe how well our algorithms perform on a variety of inputs</a:t>
            </a:r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30614"/>
            <a:ext cx="3434443" cy="34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3886200" y="414767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7EF44-3545-E241-CFC1-B9E66F1E0C32}"/>
              </a:ext>
            </a:extLst>
          </p:cNvPr>
          <p:cNvSpPr txBox="1"/>
          <p:nvPr/>
        </p:nvSpPr>
        <p:spPr>
          <a:xfrm>
            <a:off x="7848600" y="3465910"/>
            <a:ext cx="350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could measure the effectiveness and performance of our cake making algorithm?</a:t>
            </a:r>
          </a:p>
        </p:txBody>
      </p:sp>
    </p:spTree>
    <p:extLst>
      <p:ext uri="{BB962C8B-B14F-4D97-AF65-F5344CB8AC3E}">
        <p14:creationId xmlns:p14="http://schemas.microsoft.com/office/powerpoint/2010/main" val="3950309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C41F2-D28A-2811-2EDF-C3A813CC40B6}"/>
              </a:ext>
            </a:extLst>
          </p:cNvPr>
          <p:cNvSpPr txBox="1"/>
          <p:nvPr/>
        </p:nvSpPr>
        <p:spPr>
          <a:xfrm>
            <a:off x="762000" y="418105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DC39-F885-390F-B029-B5490CDF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4771548"/>
            <a:ext cx="824894" cy="1418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651F3-05CF-245D-5D6A-52574070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733789"/>
            <a:ext cx="830147" cy="1618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87250-8008-4E61-D58B-E177598D2B6D}"/>
              </a:ext>
            </a:extLst>
          </p:cNvPr>
          <p:cNvSpPr txBox="1"/>
          <p:nvPr/>
        </p:nvSpPr>
        <p:spPr>
          <a:xfrm>
            <a:off x="3002795" y="415043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CAFA2B1-EE48-74BB-6E88-1C08D7626846}"/>
                  </a:ext>
                </a:extLst>
              </p14:cNvPr>
              <p14:cNvContentPartPr/>
              <p14:nvPr/>
            </p14:nvContentPartPr>
            <p14:xfrm>
              <a:off x="2293946" y="2382493"/>
              <a:ext cx="3413160" cy="5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CAFA2B1-EE48-74BB-6E88-1C08D76268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3946" y="2202853"/>
                <a:ext cx="3592800" cy="4100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415A2B4-D484-2291-940F-AADF283DE2DE}"/>
              </a:ext>
            </a:extLst>
          </p:cNvPr>
          <p:cNvSpPr txBox="1"/>
          <p:nvPr/>
        </p:nvSpPr>
        <p:spPr>
          <a:xfrm>
            <a:off x="8237655" y="3026590"/>
            <a:ext cx="381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look at how many times this operation is executed as N increases</a:t>
            </a:r>
          </a:p>
        </p:txBody>
      </p:sp>
    </p:spTree>
    <p:extLst>
      <p:ext uri="{BB962C8B-B14F-4D97-AF65-F5344CB8AC3E}">
        <p14:creationId xmlns:p14="http://schemas.microsoft.com/office/powerpoint/2010/main" val="1247763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2562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820352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408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466476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1343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3275014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561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3030841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7781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79161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0011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804260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55147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618297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42665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728331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54949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81334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C7F63-FF5F-684B-F3B4-CCB5ACED81BA}"/>
              </a:ext>
            </a:extLst>
          </p:cNvPr>
          <p:cNvSpPr txBox="1"/>
          <p:nvPr/>
        </p:nvSpPr>
        <p:spPr>
          <a:xfrm>
            <a:off x="685800" y="2667000"/>
            <a:ext cx="434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b="1" dirty="0"/>
              <a:t>total time needed </a:t>
            </a:r>
            <a:r>
              <a:rPr lang="en-US" sz="2400" dirty="0"/>
              <a:t>to make the cake?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Prep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Combining ingredients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71074-8F99-ABEA-C4F4-F7C4B1454B32}"/>
              </a:ext>
            </a:extLst>
          </p:cNvPr>
          <p:cNvSpPr txBox="1"/>
          <p:nvPr/>
        </p:nvSpPr>
        <p:spPr>
          <a:xfrm>
            <a:off x="6469076" y="2882443"/>
            <a:ext cx="48926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time</a:t>
            </a:r>
            <a:r>
              <a:rPr lang="en-US" sz="2800" dirty="0"/>
              <a:t> an algorithm takes to finish is important. We generally want our algorithms to run as fast as possible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</p:spTree>
    <p:extLst>
      <p:ext uri="{BB962C8B-B14F-4D97-AF65-F5344CB8AC3E}">
        <p14:creationId xmlns:p14="http://schemas.microsoft.com/office/powerpoint/2010/main" val="2109589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38738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882802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740092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B66BC-5054-7D9F-8AE4-FAFF4D80CEE3}"/>
              </a:ext>
            </a:extLst>
          </p:cNvPr>
          <p:cNvSpPr txBox="1"/>
          <p:nvPr/>
        </p:nvSpPr>
        <p:spPr>
          <a:xfrm>
            <a:off x="220412" y="1035083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quadratic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6090-5BE4-FA3D-E7B9-DC3E98F6C8E4}"/>
              </a:ext>
            </a:extLst>
          </p:cNvPr>
          <p:cNvSpPr txBox="1"/>
          <p:nvPr/>
        </p:nvSpPr>
        <p:spPr>
          <a:xfrm>
            <a:off x="342074" y="1732107"/>
            <a:ext cx="613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quadratic growth rate is a growth rate where the resource needs and the amount of data is proportional to the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/>
              </a:rPr>
              <a:t>square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of a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904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B66BC-5054-7D9F-8AE4-FAFF4D80CEE3}"/>
              </a:ext>
            </a:extLst>
          </p:cNvPr>
          <p:cNvSpPr txBox="1"/>
          <p:nvPr/>
        </p:nvSpPr>
        <p:spPr>
          <a:xfrm>
            <a:off x="220412" y="1035083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quadratic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6090-5BE4-FA3D-E7B9-DC3E98F6C8E4}"/>
              </a:ext>
            </a:extLst>
          </p:cNvPr>
          <p:cNvSpPr txBox="1"/>
          <p:nvPr/>
        </p:nvSpPr>
        <p:spPr>
          <a:xfrm>
            <a:off x="342074" y="1732107"/>
            <a:ext cx="613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quadratic growth rate is a growth rate where the resource needs and the amount of data is proportional to the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/>
              </a:rPr>
              <a:t>square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of a function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C1266-90CC-23D7-2584-9A73575C4AEB}"/>
              </a:ext>
            </a:extLst>
          </p:cNvPr>
          <p:cNvSpPr txBox="1"/>
          <p:nvPr/>
        </p:nvSpPr>
        <p:spPr>
          <a:xfrm>
            <a:off x="1905000" y="3354583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F(x) = X ^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DAF68-48A2-03C2-90A5-5073ADE5F531}"/>
              </a:ext>
            </a:extLst>
          </p:cNvPr>
          <p:cNvSpPr txBox="1"/>
          <p:nvPr/>
        </p:nvSpPr>
        <p:spPr>
          <a:xfrm>
            <a:off x="456494" y="4314099"/>
            <a:ext cx="4988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 for loop inside of a for loop, so as N increases, the number of times the inside for loop executes = N * N </a:t>
            </a:r>
          </a:p>
        </p:txBody>
      </p:sp>
    </p:spTree>
    <p:extLst>
      <p:ext uri="{BB962C8B-B14F-4D97-AF65-F5344CB8AC3E}">
        <p14:creationId xmlns:p14="http://schemas.microsoft.com/office/powerpoint/2010/main" val="2218599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19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</p:spTree>
    <p:extLst>
      <p:ext uri="{BB962C8B-B14F-4D97-AF65-F5344CB8AC3E}">
        <p14:creationId xmlns:p14="http://schemas.microsoft.com/office/powerpoint/2010/main" val="290490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</p:spTree>
    <p:extLst>
      <p:ext uri="{BB962C8B-B14F-4D97-AF65-F5344CB8AC3E}">
        <p14:creationId xmlns:p14="http://schemas.microsoft.com/office/powerpoint/2010/main" val="2257397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7629A-8CBC-3E35-FF03-275EA06443A9}"/>
              </a:ext>
            </a:extLst>
          </p:cNvPr>
          <p:cNvSpPr txBox="1"/>
          <p:nvPr/>
        </p:nvSpPr>
        <p:spPr>
          <a:xfrm>
            <a:off x="420383" y="5141214"/>
            <a:ext cx="7708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algorithm consists of two operations. Let’s look at how many times these operations are executed as the Linked List size increases</a:t>
            </a:r>
          </a:p>
        </p:txBody>
      </p:sp>
    </p:spTree>
    <p:extLst>
      <p:ext uri="{BB962C8B-B14F-4D97-AF65-F5344CB8AC3E}">
        <p14:creationId xmlns:p14="http://schemas.microsoft.com/office/powerpoint/2010/main" val="1245481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7532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924081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5305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91819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2613316" y="2590800"/>
            <a:ext cx="6965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well does our algorithm work on a variety of problems?</a:t>
            </a:r>
          </a:p>
        </p:txBody>
      </p:sp>
      <p:pic>
        <p:nvPicPr>
          <p:cNvPr id="3074" name="Picture 2" descr="Best-Ever Chocolate Cake Recipe - Brown Eyed Baker">
            <a:extLst>
              <a:ext uri="{FF2B5EF4-FFF2-40B4-BE49-F238E27FC236}">
                <a16:creationId xmlns:a16="http://schemas.microsoft.com/office/drawing/2014/main" id="{82A0B68B-0657-74B4-0136-B4C1099D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2351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uffy &amp; Moist Coconut Cake - Sally's Baking Addiction">
            <a:extLst>
              <a:ext uri="{FF2B5EF4-FFF2-40B4-BE49-F238E27FC236}">
                <a16:creationId xmlns:a16="http://schemas.microsoft.com/office/drawing/2014/main" id="{64E9651A-0C43-0FFF-44A8-20805A91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245182"/>
            <a:ext cx="203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st Red Velvet Cake Recipe - House of Nash Eats">
            <a:extLst>
              <a:ext uri="{FF2B5EF4-FFF2-40B4-BE49-F238E27FC236}">
                <a16:creationId xmlns:a16="http://schemas.microsoft.com/office/drawing/2014/main" id="{72C8A4E5-E116-DAAE-2583-63B893AD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09" y="3134111"/>
            <a:ext cx="2204253" cy="33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E7EFB-FB8A-E44B-8278-86DF64E1AC73}"/>
              </a:ext>
            </a:extLst>
          </p:cNvPr>
          <p:cNvSpPr txBox="1"/>
          <p:nvPr/>
        </p:nvSpPr>
        <p:spPr>
          <a:xfrm>
            <a:off x="8930640" y="3055102"/>
            <a:ext cx="3185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needed to make different types of cake, How well would our algorithm do?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86CAD-A442-25AA-1A2A-BB00CDF1F315}"/>
              </a:ext>
            </a:extLst>
          </p:cNvPr>
          <p:cNvSpPr txBox="1"/>
          <p:nvPr/>
        </p:nvSpPr>
        <p:spPr>
          <a:xfrm>
            <a:off x="9052560" y="5248837"/>
            <a:ext cx="304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Generalizability and Reliability </a:t>
            </a:r>
          </a:p>
        </p:txBody>
      </p:sp>
    </p:spTree>
    <p:extLst>
      <p:ext uri="{BB962C8B-B14F-4D97-AF65-F5344CB8AC3E}">
        <p14:creationId xmlns:p14="http://schemas.microsoft.com/office/powerpoint/2010/main" val="3672871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8621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845896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6413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951772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0165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1025387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05095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760985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79840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556636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2053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649824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52347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917524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3939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111078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8877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101880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379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49393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1570264" y="2282748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well does our cake taste?</a:t>
            </a:r>
          </a:p>
        </p:txBody>
      </p:sp>
      <p:pic>
        <p:nvPicPr>
          <p:cNvPr id="4098" name="Picture 2" descr="Who makes the best grocery store sheet cake?">
            <a:extLst>
              <a:ext uri="{FF2B5EF4-FFF2-40B4-BE49-F238E27FC236}">
                <a16:creationId xmlns:a16="http://schemas.microsoft.com/office/drawing/2014/main" id="{BECCB665-1C03-F1FA-27FE-F1DD0C15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4" y="2927787"/>
            <a:ext cx="5029200" cy="28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B74F3-6FB2-CD5D-DCCC-8A25B8096967}"/>
              </a:ext>
            </a:extLst>
          </p:cNvPr>
          <p:cNvSpPr txBox="1"/>
          <p:nvPr/>
        </p:nvSpPr>
        <p:spPr>
          <a:xfrm>
            <a:off x="6117771" y="2983468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want our algorithm to output the best cake possible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778EA-0044-8AB8-D3CB-CB4BF9C3F3E0}"/>
              </a:ext>
            </a:extLst>
          </p:cNvPr>
          <p:cNvSpPr txBox="1"/>
          <p:nvPr/>
        </p:nvSpPr>
        <p:spPr>
          <a:xfrm>
            <a:off x="6096000" y="4537373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 our algorithm always yield the </a:t>
            </a:r>
            <a:r>
              <a:rPr lang="en-US" sz="2800" b="1" dirty="0"/>
              <a:t>optimal</a:t>
            </a:r>
            <a:r>
              <a:rPr lang="en-US" sz="2800" dirty="0"/>
              <a:t> result ?</a:t>
            </a:r>
          </a:p>
        </p:txBody>
      </p:sp>
    </p:spTree>
    <p:extLst>
      <p:ext uri="{BB962C8B-B14F-4D97-AF65-F5344CB8AC3E}">
        <p14:creationId xmlns:p14="http://schemas.microsoft.com/office/powerpoint/2010/main" val="256823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53603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706444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32405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779533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1803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1987707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BC8A-5958-303C-F067-02D2EB3D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58" y="2743200"/>
            <a:ext cx="4178275" cy="273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0AA042-B33B-ED22-6558-B53F8A7EB17F}"/>
              </a:ext>
            </a:extLst>
          </p:cNvPr>
          <p:cNvSpPr txBox="1"/>
          <p:nvPr/>
        </p:nvSpPr>
        <p:spPr>
          <a:xfrm rot="16200000">
            <a:off x="5558331" y="382525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0B094-7E42-35AD-D08E-EA2642113FCF}"/>
              </a:ext>
            </a:extLst>
          </p:cNvPr>
          <p:cNvSpPr txBox="1"/>
          <p:nvPr/>
        </p:nvSpPr>
        <p:spPr>
          <a:xfrm>
            <a:off x="9214795" y="556317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427923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BC8A-5958-303C-F067-02D2EB3D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58" y="2743200"/>
            <a:ext cx="4178275" cy="273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0AA042-B33B-ED22-6558-B53F8A7EB17F}"/>
              </a:ext>
            </a:extLst>
          </p:cNvPr>
          <p:cNvSpPr txBox="1"/>
          <p:nvPr/>
        </p:nvSpPr>
        <p:spPr>
          <a:xfrm rot="16200000">
            <a:off x="5558331" y="382525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0B094-7E42-35AD-D08E-EA2642113FCF}"/>
              </a:ext>
            </a:extLst>
          </p:cNvPr>
          <p:cNvSpPr txBox="1"/>
          <p:nvPr/>
        </p:nvSpPr>
        <p:spPr>
          <a:xfrm>
            <a:off x="9214795" y="556317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306E2-A458-AD15-51D9-A49ACC6ECE57}"/>
              </a:ext>
            </a:extLst>
          </p:cNvPr>
          <p:cNvSpPr txBox="1"/>
          <p:nvPr/>
        </p:nvSpPr>
        <p:spPr>
          <a:xfrm>
            <a:off x="220412" y="1035083"/>
            <a:ext cx="627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constant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D3754-415C-86A2-7EAF-378065F05921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constant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 does not grow as N increases.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A535E-AFFC-35A2-BEFC-61FEBD18ABAA}"/>
              </a:ext>
            </a:extLst>
          </p:cNvPr>
          <p:cNvSpPr txBox="1"/>
          <p:nvPr/>
        </p:nvSpPr>
        <p:spPr>
          <a:xfrm>
            <a:off x="342074" y="3993510"/>
            <a:ext cx="5415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number of instructions executed for adding something to LL of size 1 is the same as adding to a LL of size 100000000000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2B4959-B15C-0350-43A0-3D56CA2DBB51}"/>
              </a:ext>
            </a:extLst>
          </p:cNvPr>
          <p:cNvSpPr txBox="1"/>
          <p:nvPr/>
        </p:nvSpPr>
        <p:spPr>
          <a:xfrm>
            <a:off x="1988966" y="3100047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01A94-C6A6-BD22-EB36-AEC9AE2BC44B}"/>
              </a:ext>
            </a:extLst>
          </p:cNvPr>
          <p:cNvSpPr txBox="1"/>
          <p:nvPr/>
        </p:nvSpPr>
        <p:spPr>
          <a:xfrm>
            <a:off x="468188" y="5697354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ie</a:t>
            </a:r>
            <a:r>
              <a:rPr lang="en-US" dirty="0"/>
              <a:t>. As N increases, the number of steps our algorithm performs is constant</a:t>
            </a:r>
          </a:p>
        </p:txBody>
      </p:sp>
    </p:spTree>
    <p:extLst>
      <p:ext uri="{BB962C8B-B14F-4D97-AF65-F5344CB8AC3E}">
        <p14:creationId xmlns:p14="http://schemas.microsoft.com/office/powerpoint/2010/main" val="1559487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</p:spTree>
    <p:extLst>
      <p:ext uri="{BB962C8B-B14F-4D97-AF65-F5344CB8AC3E}">
        <p14:creationId xmlns:p14="http://schemas.microsoft.com/office/powerpoint/2010/main" val="8526530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76400" cy="27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30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00200" cy="258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B38E4-BEAF-C293-1AC9-015E8817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098097"/>
            <a:ext cx="1752600" cy="48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1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00200" cy="258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B38E4-BEAF-C293-1AC9-015E8817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098097"/>
            <a:ext cx="1752600" cy="4873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5D578-A6C1-9AC8-3A03-AA462A1AC54F}"/>
              </a:ext>
            </a:extLst>
          </p:cNvPr>
          <p:cNvSpPr txBox="1"/>
          <p:nvPr/>
        </p:nvSpPr>
        <p:spPr>
          <a:xfrm>
            <a:off x="4724400" y="959117"/>
            <a:ext cx="121058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Input: 4</a:t>
            </a:r>
          </a:p>
          <a:p>
            <a:endParaRPr lang="en-US" sz="2400" dirty="0"/>
          </a:p>
          <a:p>
            <a:r>
              <a:rPr lang="en-US" sz="2400" dirty="0"/>
              <a:t>Output</a:t>
            </a:r>
          </a:p>
          <a:p>
            <a:endParaRPr lang="en-US" sz="2400" dirty="0"/>
          </a:p>
          <a:p>
            <a:r>
              <a:rPr lang="en-US" sz="2400" dirty="0"/>
              <a:t>0000</a:t>
            </a:r>
          </a:p>
          <a:p>
            <a:r>
              <a:rPr lang="en-US" sz="2400" dirty="0"/>
              <a:t>0001</a:t>
            </a:r>
          </a:p>
          <a:p>
            <a:r>
              <a:rPr lang="en-US" sz="2400" dirty="0"/>
              <a:t>0010</a:t>
            </a:r>
          </a:p>
          <a:p>
            <a:r>
              <a:rPr lang="en-US" sz="2400" dirty="0"/>
              <a:t>0011</a:t>
            </a:r>
          </a:p>
          <a:p>
            <a:r>
              <a:rPr lang="en-US" sz="2400" dirty="0"/>
              <a:t>0100</a:t>
            </a:r>
          </a:p>
          <a:p>
            <a:r>
              <a:rPr lang="en-US" sz="2400" dirty="0"/>
              <a:t>0101</a:t>
            </a:r>
          </a:p>
          <a:p>
            <a:r>
              <a:rPr lang="en-US" sz="2400" dirty="0"/>
              <a:t>0110</a:t>
            </a:r>
          </a:p>
          <a:p>
            <a:r>
              <a:rPr lang="en-US" sz="2400" dirty="0"/>
              <a:t>0111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2736875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381000" y="1066800"/>
            <a:ext cx="816281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B49F6-C80B-21CA-BE93-3C13F9C2B4DA}"/>
              </a:ext>
            </a:extLst>
          </p:cNvPr>
          <p:cNvSpPr txBox="1"/>
          <p:nvPr/>
        </p:nvSpPr>
        <p:spPr>
          <a:xfrm>
            <a:off x="304800" y="4782555"/>
            <a:ext cx="8686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Don’t worry too much about the specifics of the algorithm. Let’s look at the amount a string that get generated as N increases </a:t>
            </a:r>
          </a:p>
        </p:txBody>
      </p:sp>
    </p:spTree>
    <p:extLst>
      <p:ext uri="{BB962C8B-B14F-4D97-AF65-F5344CB8AC3E}">
        <p14:creationId xmlns:p14="http://schemas.microsoft.com/office/powerpoint/2010/main" val="428755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1570264" y="2282748"/>
            <a:ext cx="4956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Does our algorithm actually make a cake?</a:t>
            </a:r>
          </a:p>
        </p:txBody>
      </p:sp>
      <p:pic>
        <p:nvPicPr>
          <p:cNvPr id="5122" name="Picture 2" descr="The Top 10 Reasons Your Last Cake Failed | Mama Knows">
            <a:extLst>
              <a:ext uri="{FF2B5EF4-FFF2-40B4-BE49-F238E27FC236}">
                <a16:creationId xmlns:a16="http://schemas.microsoft.com/office/drawing/2014/main" id="{2BA165B3-0C66-B3D9-1B34-16326F2D1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60986"/>
            <a:ext cx="40894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B8B5D-C28D-1A73-3A01-4803A290877E}"/>
              </a:ext>
            </a:extLst>
          </p:cNvPr>
          <p:cNvSpPr txBox="1"/>
          <p:nvPr/>
        </p:nvSpPr>
        <p:spPr>
          <a:xfrm>
            <a:off x="5715000" y="3200400"/>
            <a:ext cx="553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our algorithm </a:t>
            </a:r>
            <a:r>
              <a:rPr lang="en-US" sz="2400" i="1" dirty="0"/>
              <a:t>actually</a:t>
            </a:r>
            <a:r>
              <a:rPr lang="en-US" sz="2400" dirty="0"/>
              <a:t> do what we say it does?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40DDC-4CE2-6C44-7FD8-85AF1108FECA}"/>
              </a:ext>
            </a:extLst>
          </p:cNvPr>
          <p:cNvSpPr txBox="1"/>
          <p:nvPr/>
        </p:nvSpPr>
        <p:spPr>
          <a:xfrm>
            <a:off x="5725886" y="4600669"/>
            <a:ext cx="526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algorithm needs to be </a:t>
            </a:r>
            <a:r>
              <a:rPr lang="en-US" sz="2800" b="1" dirty="0"/>
              <a:t>valid</a:t>
            </a:r>
          </a:p>
        </p:txBody>
      </p:sp>
    </p:spTree>
    <p:extLst>
      <p:ext uri="{BB962C8B-B14F-4D97-AF65-F5344CB8AC3E}">
        <p14:creationId xmlns:p14="http://schemas.microsoft.com/office/powerpoint/2010/main" val="26059142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0444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15179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16478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9579666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4210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715548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9272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707648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221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4288973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5824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59930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41310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152604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3258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7652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5777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40549108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8446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6826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pic>
        <p:nvPicPr>
          <p:cNvPr id="6146" name="Picture 2" descr="The Best Grocery Store Cakes Ranked By a Professional Baker">
            <a:extLst>
              <a:ext uri="{FF2B5EF4-FFF2-40B4-BE49-F238E27FC236}">
                <a16:creationId xmlns:a16="http://schemas.microsoft.com/office/drawing/2014/main" id="{4FE9F5F8-5041-D336-43FA-71F0DC93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87113"/>
            <a:ext cx="4550835" cy="30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DE74A-F211-6815-2E22-6215ABB132C9}"/>
              </a:ext>
            </a:extLst>
          </p:cNvPr>
          <p:cNvSpPr txBox="1"/>
          <p:nvPr/>
        </p:nvSpPr>
        <p:spPr>
          <a:xfrm>
            <a:off x="5257800" y="2887113"/>
            <a:ext cx="57177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we needed to make a lot of the same cake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well does our algorithm </a:t>
            </a:r>
            <a:r>
              <a:rPr lang="en-US" sz="2800" b="1" dirty="0"/>
              <a:t>scale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74677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6224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7479956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65829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65536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6735236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65536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685849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154A-72A0-598C-5042-4614108EDA62}"/>
              </a:ext>
            </a:extLst>
          </p:cNvPr>
          <p:cNvSpPr txBox="1"/>
          <p:nvPr/>
        </p:nvSpPr>
        <p:spPr>
          <a:xfrm>
            <a:off x="220412" y="103508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exponential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FBF12-F2FB-2C29-91E9-CAEC27C9A453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An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exponential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needed begins to double or increase very drastically as N increases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B3BFB-3FC2-6448-96AB-BE287F90C5BC}"/>
              </a:ext>
            </a:extLst>
          </p:cNvPr>
          <p:cNvSpPr txBox="1"/>
          <p:nvPr/>
        </p:nvSpPr>
        <p:spPr>
          <a:xfrm>
            <a:off x="1988966" y="3100047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B ^ x</a:t>
            </a:r>
          </a:p>
        </p:txBody>
      </p:sp>
    </p:spTree>
    <p:extLst>
      <p:ext uri="{BB962C8B-B14F-4D97-AF65-F5344CB8AC3E}">
        <p14:creationId xmlns:p14="http://schemas.microsoft.com/office/powerpoint/2010/main" val="12040366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154A-72A0-598C-5042-4614108EDA62}"/>
              </a:ext>
            </a:extLst>
          </p:cNvPr>
          <p:cNvSpPr txBox="1"/>
          <p:nvPr/>
        </p:nvSpPr>
        <p:spPr>
          <a:xfrm>
            <a:off x="220412" y="103508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exponential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FBF12-F2FB-2C29-91E9-CAEC27C9A453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An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exponential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needed begins to double or increase very drastically as N increases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B3BFB-3FC2-6448-96AB-BE287F90C5BC}"/>
              </a:ext>
            </a:extLst>
          </p:cNvPr>
          <p:cNvSpPr txBox="1"/>
          <p:nvPr/>
        </p:nvSpPr>
        <p:spPr>
          <a:xfrm>
            <a:off x="1988966" y="3100047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B ^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38944-DAB5-1F8F-A67C-2A0E5EE80C66}"/>
              </a:ext>
            </a:extLst>
          </p:cNvPr>
          <p:cNvSpPr txBox="1"/>
          <p:nvPr/>
        </p:nvSpPr>
        <p:spPr>
          <a:xfrm>
            <a:off x="609600" y="4016302"/>
            <a:ext cx="533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algorithm that has an exponential growth rate is generally perceived as </a:t>
            </a:r>
            <a:r>
              <a:rPr lang="en-US" sz="2400" b="1" dirty="0"/>
              <a:t>inefficient</a:t>
            </a:r>
            <a:r>
              <a:rPr lang="en-US" sz="2400" dirty="0"/>
              <a:t>. When N gets big, sometimes the algorithm won’t finish for years</a:t>
            </a:r>
          </a:p>
        </p:txBody>
      </p:sp>
    </p:spTree>
    <p:extLst>
      <p:ext uri="{BB962C8B-B14F-4D97-AF65-F5344CB8AC3E}">
        <p14:creationId xmlns:p14="http://schemas.microsoft.com/office/powerpoint/2010/main" val="6490132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FF31E-B8F6-8A5E-AFF4-10FCD2B83BE0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457200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Constant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ECA02-9B20-06C9-8ECE-E13BB81D0DB6}"/>
              </a:ext>
            </a:extLst>
          </p:cNvPr>
          <p:cNvSpPr/>
          <p:nvPr/>
        </p:nvSpPr>
        <p:spPr>
          <a:xfrm>
            <a:off x="457200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457200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Linear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6F13EE-FA38-7C9B-CA0D-BB47A4971D3C}"/>
              </a:ext>
            </a:extLst>
          </p:cNvPr>
          <p:cNvSpPr/>
          <p:nvPr/>
        </p:nvSpPr>
        <p:spPr>
          <a:xfrm>
            <a:off x="4879521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4879521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4879521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345030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2089150" y="413364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Constant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2165350" y="3442387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Linear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6564086" y="359591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6564086" y="3404943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Exponential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52C843-6CCF-05C5-1180-4EA4CCB5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86" y="4267200"/>
            <a:ext cx="2934989" cy="1892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E162D-5338-7452-A1EE-1B70BAA7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0" y="1257511"/>
            <a:ext cx="2895600" cy="1896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E6512-46E3-58B9-C5EF-CC48ED57E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51" y="4340133"/>
            <a:ext cx="3166812" cy="189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1BA87-37E2-832F-F323-1256C7403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60" y="1225872"/>
            <a:ext cx="2603455" cy="17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3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37F91-2C67-F5FF-B1B3-E9C6445A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823912"/>
            <a:ext cx="6975542" cy="5210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36BE10-0332-7682-C595-6BA3AD81C8E3}"/>
              </a:ext>
            </a:extLst>
          </p:cNvPr>
          <p:cNvSpPr txBox="1"/>
          <p:nvPr/>
        </p:nvSpPr>
        <p:spPr>
          <a:xfrm>
            <a:off x="7772400" y="342899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Constant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39282-3A5D-FA10-11A2-13B001F09F8F}"/>
              </a:ext>
            </a:extLst>
          </p:cNvPr>
          <p:cNvSpPr txBox="1"/>
          <p:nvPr/>
        </p:nvSpPr>
        <p:spPr>
          <a:xfrm rot="18888636">
            <a:off x="6986783" y="12655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Linear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F090-E235-D6A6-6021-4D78CC6D1523}"/>
              </a:ext>
            </a:extLst>
          </p:cNvPr>
          <p:cNvSpPr txBox="1"/>
          <p:nvPr/>
        </p:nvSpPr>
        <p:spPr>
          <a:xfrm rot="18918410">
            <a:off x="3434123" y="280887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Exponential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AE837-8421-FE6C-5CB9-B8B7B2ED0AF7}"/>
              </a:ext>
            </a:extLst>
          </p:cNvPr>
          <p:cNvSpPr txBox="1"/>
          <p:nvPr/>
        </p:nvSpPr>
        <p:spPr>
          <a:xfrm rot="19991530">
            <a:off x="4663673" y="280887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6745422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E470C-2B3B-25EE-24FF-847883F8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59532"/>
            <a:ext cx="7058025" cy="6105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98C082-A311-5C57-094A-0F0E4F2D8C24}"/>
                  </a:ext>
                </a:extLst>
              </p14:cNvPr>
              <p14:cNvContentPartPr/>
              <p14:nvPr/>
            </p14:nvContentPartPr>
            <p14:xfrm>
              <a:off x="971306" y="4553653"/>
              <a:ext cx="1510200" cy="687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98C082-A311-5C57-094A-0F0E4F2D8C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306" y="4535653"/>
                <a:ext cx="1545840" cy="723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524B44-24E3-FB84-FDAD-FFC33A66F171}"/>
              </a:ext>
            </a:extLst>
          </p:cNvPr>
          <p:cNvSpPr txBox="1"/>
          <p:nvPr/>
        </p:nvSpPr>
        <p:spPr>
          <a:xfrm>
            <a:off x="9067800" y="2057400"/>
            <a:ext cx="2256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 certain point, exponential growth rates goes crazy and beings to grow much faster than the other growth rates</a:t>
            </a:r>
          </a:p>
        </p:txBody>
      </p:sp>
    </p:spTree>
    <p:extLst>
      <p:ext uri="{BB962C8B-B14F-4D97-AF65-F5344CB8AC3E}">
        <p14:creationId xmlns:p14="http://schemas.microsoft.com/office/powerpoint/2010/main" val="2438608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6175</TotalTime>
  <Words>7451</Words>
  <Application>Microsoft Office PowerPoint</Application>
  <PresentationFormat>Widescreen</PresentationFormat>
  <Paragraphs>1475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Consolas</vt:lpstr>
      <vt:lpstr>Helvetica Neue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132</dc:title>
  <dc:creator>Reese Pearsall</dc:creator>
  <cp:lastModifiedBy>Pearsall, Reese</cp:lastModifiedBy>
  <cp:revision>46</cp:revision>
  <dcterms:created xsi:type="dcterms:W3CDTF">2022-08-21T16:55:59Z</dcterms:created>
  <dcterms:modified xsi:type="dcterms:W3CDTF">2023-03-01T21:08:13Z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